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Lobster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obster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ecd7739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ecd7739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ecd77398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ecd77398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ecd77398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ecd77398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ecd77398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ecd77398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hyperlink" Target="https://padlet.com/p00120045/2ytpe4o3y6gtawo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 rot="-5407083">
            <a:off x="6666020" y="2474375"/>
            <a:ext cx="4659310" cy="96300"/>
          </a:xfrm>
          <a:prstGeom prst="rightArrow">
            <a:avLst>
              <a:gd fmla="val 79193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flipH="1" rot="5392917">
            <a:off x="-2210705" y="2520425"/>
            <a:ext cx="4659310" cy="96300"/>
          </a:xfrm>
          <a:prstGeom prst="rightArrow">
            <a:avLst>
              <a:gd fmla="val 79193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171900" y="120400"/>
            <a:ext cx="853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ELAR -  </a:t>
            </a:r>
            <a:r>
              <a:rPr b="1" lang="en" sz="3200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Herrera</a:t>
            </a:r>
            <a:r>
              <a:rPr b="1" lang="en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	    			            </a:t>
            </a:r>
            <a:endParaRPr b="1">
              <a:solidFill>
                <a:srgbClr val="351C7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226088" y="700488"/>
            <a:ext cx="3279900" cy="3736200"/>
          </a:xfrm>
          <a:prstGeom prst="verticalScroll">
            <a:avLst>
              <a:gd fmla="val 12500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759788" y="1156400"/>
            <a:ext cx="22125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41B47"/>
                </a:solidFill>
              </a:rPr>
              <a:t>  </a:t>
            </a:r>
            <a:r>
              <a:rPr b="1" lang="en" sz="1100" u="sng">
                <a:solidFill>
                  <a:srgbClr val="0000FF"/>
                </a:solidFill>
              </a:rPr>
              <a:t>Educational Philosophy:</a:t>
            </a:r>
            <a:r>
              <a:rPr b="1" lang="en" sz="1100">
                <a:solidFill>
                  <a:srgbClr val="0000FF"/>
                </a:solidFill>
              </a:rPr>
              <a:t> </a:t>
            </a:r>
            <a:endParaRPr b="1" sz="11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The goal of education is to </a:t>
            </a:r>
            <a:endParaRPr b="1" sz="1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create lifelong learners by providing the practice and </a:t>
            </a:r>
            <a:endParaRPr b="1" sz="1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skills necessary to enrich </a:t>
            </a:r>
            <a:endParaRPr b="1" sz="1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each students life through independence.  It is the educator’s mission to develop students self-sufficiency in the world of reading to the extent </a:t>
            </a:r>
            <a:endParaRPr b="1" sz="1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that a teacher is no longer needed.  A teacher is a </a:t>
            </a:r>
            <a:endParaRPr b="1" sz="1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mentor, coach, guide, inspirer, encourager and </a:t>
            </a:r>
            <a:endParaRPr b="1" sz="1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0000FF"/>
                </a:solidFill>
              </a:rPr>
              <a:t>learning partner.</a:t>
            </a:r>
            <a:endParaRPr b="1" sz="1100">
              <a:solidFill>
                <a:srgbClr val="0000FF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75000" y="64300"/>
            <a:ext cx="9012000" cy="10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10800000">
            <a:off x="66000" y="4968475"/>
            <a:ext cx="9012000" cy="10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20710">
            <a:off x="148850" y="671725"/>
            <a:ext cx="1663300" cy="16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b="0" l="460" r="-459" t="35562"/>
          <a:stretch/>
        </p:blipFill>
        <p:spPr>
          <a:xfrm flipH="1">
            <a:off x="6029339" y="756238"/>
            <a:ext cx="2752386" cy="208215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flipH="1" rot="-5407083">
            <a:off x="6666020" y="2474375"/>
            <a:ext cx="4659310" cy="96300"/>
          </a:xfrm>
          <a:prstGeom prst="rightArrow">
            <a:avLst>
              <a:gd fmla="val 79193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flipH="1" rot="5392917">
            <a:off x="-2210705" y="2520425"/>
            <a:ext cx="4659310" cy="96300"/>
          </a:xfrm>
          <a:prstGeom prst="rightArrow">
            <a:avLst>
              <a:gd fmla="val 79193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171900" y="120400"/>
            <a:ext cx="853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ELAR -  </a:t>
            </a:r>
            <a:r>
              <a:rPr b="1" lang="en" sz="3200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Herrera</a:t>
            </a:r>
            <a:r>
              <a:rPr b="1" lang="en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	(Koepke)     Homeroom: </a:t>
            </a:r>
            <a:endParaRPr b="1">
              <a:solidFill>
                <a:srgbClr val="351C7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39300" y="575125"/>
            <a:ext cx="8047500" cy="4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                               </a:t>
            </a:r>
            <a:r>
              <a:rPr b="1" lang="en" sz="1900" u="sng"/>
              <a:t>Class Structure: </a:t>
            </a:r>
            <a:endParaRPr b="1" sz="19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                                 </a:t>
            </a:r>
            <a:r>
              <a:rPr lang="en" sz="1500">
                <a:highlight>
                  <a:srgbClr val="FFFF00"/>
                </a:highlight>
              </a:rPr>
              <a:t>First 45 = Reading/Vocabulary</a:t>
            </a:r>
            <a:endParaRPr sz="15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                                   </a:t>
            </a:r>
            <a:r>
              <a:rPr lang="en" sz="1500">
                <a:highlight>
                  <a:srgbClr val="FFFF00"/>
                </a:highlight>
              </a:rPr>
              <a:t> Second 45 = Writing/LA/Spelling</a:t>
            </a:r>
            <a:endParaRPr sz="15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</a:rPr>
              <a:t>Begin</a:t>
            </a:r>
            <a:r>
              <a:rPr b="1" lang="en" sz="1600">
                <a:solidFill>
                  <a:srgbClr val="0B5394"/>
                </a:solidFill>
              </a:rPr>
              <a:t>: Entry Ticket - questions - TLWs</a:t>
            </a:r>
            <a:endParaRPr b="1" sz="16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</a:rPr>
              <a:t>Middle</a:t>
            </a:r>
            <a:r>
              <a:rPr b="1" lang="en" sz="1600">
                <a:solidFill>
                  <a:srgbClr val="0B5394"/>
                </a:solidFill>
              </a:rPr>
              <a:t>: Mini-Lesson - Guided Practice, Collaboration, Independent Practice, Quizzes</a:t>
            </a:r>
            <a:endParaRPr b="1" sz="16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B5394"/>
                </a:solidFill>
              </a:rPr>
              <a:t>End</a:t>
            </a:r>
            <a:r>
              <a:rPr b="1" lang="en" sz="1600">
                <a:solidFill>
                  <a:srgbClr val="0B5394"/>
                </a:solidFill>
              </a:rPr>
              <a:t>: Completed work turned in OR saved to continue, Debrief, Exit Ticket, Quick Check</a:t>
            </a:r>
            <a:endParaRPr b="1" sz="1600">
              <a:solidFill>
                <a:srgbClr val="0B5394"/>
              </a:solidFill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8761D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75000" y="64300"/>
            <a:ext cx="9012000" cy="10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 rot="10800000">
            <a:off x="66000" y="4968475"/>
            <a:ext cx="9012000" cy="10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25" y="693100"/>
            <a:ext cx="1804751" cy="1706949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575" y="137725"/>
            <a:ext cx="2106150" cy="4830749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5"/>
          <p:cNvSpPr/>
          <p:nvPr/>
        </p:nvSpPr>
        <p:spPr>
          <a:xfrm flipH="1" rot="-5407083">
            <a:off x="6666020" y="2474375"/>
            <a:ext cx="4659310" cy="96300"/>
          </a:xfrm>
          <a:prstGeom prst="rightArrow">
            <a:avLst>
              <a:gd fmla="val 79193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 flipH="1" rot="5392917">
            <a:off x="-2210705" y="2520425"/>
            <a:ext cx="4659310" cy="96300"/>
          </a:xfrm>
          <a:prstGeom prst="rightArrow">
            <a:avLst>
              <a:gd fmla="val 79193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171900" y="120400"/>
            <a:ext cx="853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ELAR -  </a:t>
            </a:r>
            <a:r>
              <a:rPr b="1" lang="en" sz="3200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Herrera</a:t>
            </a:r>
            <a:r>
              <a:rPr b="1" lang="en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	    			</a:t>
            </a:r>
            <a:endParaRPr b="1">
              <a:solidFill>
                <a:srgbClr val="351C7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39300" y="575125"/>
            <a:ext cx="8047500" cy="4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41B47"/>
              </a:solidFill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Materials: </a:t>
            </a:r>
            <a:endParaRPr b="1" sz="2400" u="sng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Char char="●"/>
            </a:pPr>
            <a:r>
              <a:rPr b="1" lang="en" sz="2200">
                <a:solidFill>
                  <a:srgbClr val="38761D"/>
                </a:solidFill>
              </a:rPr>
              <a:t>ALWAYS HAVE A BOOK IN PROGRESS </a:t>
            </a:r>
            <a:endParaRPr b="1" sz="2200">
              <a:solidFill>
                <a:srgbClr val="38761D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8761D"/>
                </a:solidFill>
              </a:rPr>
              <a:t>WITH YOU.</a:t>
            </a:r>
            <a:endParaRPr b="1" sz="2200">
              <a:solidFill>
                <a:srgbClr val="38761D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Char char="●"/>
            </a:pPr>
            <a:r>
              <a:rPr b="1" lang="en" sz="2200">
                <a:solidFill>
                  <a:srgbClr val="CC0000"/>
                </a:solidFill>
              </a:rPr>
              <a:t>Standard implements - pencil, markers,</a:t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C0000"/>
                </a:solidFill>
              </a:rPr>
              <a:t>map pencils, pen, highlighter, eraser</a:t>
            </a:r>
            <a:endParaRPr b="1" sz="2200">
              <a:solidFill>
                <a:srgbClr val="CC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200"/>
              <a:buChar char="●"/>
            </a:pPr>
            <a:r>
              <a:rPr b="1" lang="en" sz="2200">
                <a:solidFill>
                  <a:srgbClr val="38761D"/>
                </a:solidFill>
              </a:rPr>
              <a:t>Composition Book (RWNB)</a:t>
            </a:r>
            <a:endParaRPr b="1" sz="2200">
              <a:solidFill>
                <a:srgbClr val="38761D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Char char="●"/>
            </a:pPr>
            <a:r>
              <a:rPr b="1" lang="en" sz="2200">
                <a:solidFill>
                  <a:srgbClr val="CC0000"/>
                </a:solidFill>
              </a:rPr>
              <a:t>Folder or Small Binder (for papers and </a:t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C0000"/>
                </a:solidFill>
              </a:rPr>
              <a:t>handouts)</a:t>
            </a:r>
            <a:endParaRPr b="1" sz="2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8761D"/>
                </a:solidFill>
              </a:rPr>
              <a:t>*BRING ALL ON-GOING WORK TO CLASS </a:t>
            </a:r>
            <a:endParaRPr b="1" sz="2200">
              <a:solidFill>
                <a:srgbClr val="38761D"/>
              </a:solidFill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8761D"/>
                </a:solidFill>
              </a:rPr>
              <a:t>EVERY DAY.</a:t>
            </a:r>
            <a:endParaRPr b="1" sz="2200">
              <a:solidFill>
                <a:srgbClr val="38761D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75000" y="64300"/>
            <a:ext cx="9012000" cy="10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 rot="10800000">
            <a:off x="66000" y="4968475"/>
            <a:ext cx="9012000" cy="10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500" y="238913"/>
            <a:ext cx="1175550" cy="11755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 flipH="1" rot="-5407083">
            <a:off x="6666020" y="2474375"/>
            <a:ext cx="4659310" cy="96300"/>
          </a:xfrm>
          <a:prstGeom prst="rightArrow">
            <a:avLst>
              <a:gd fmla="val 79193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 flipH="1" rot="5392917">
            <a:off x="-2210705" y="2520425"/>
            <a:ext cx="4659310" cy="96300"/>
          </a:xfrm>
          <a:prstGeom prst="rightArrow">
            <a:avLst>
              <a:gd fmla="val 79193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171900" y="120400"/>
            <a:ext cx="853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ELAR -  </a:t>
            </a:r>
            <a:r>
              <a:rPr b="1" lang="en" sz="3200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Herrera</a:t>
            </a:r>
            <a:r>
              <a:rPr b="1" lang="en">
                <a:solidFill>
                  <a:srgbClr val="351C75"/>
                </a:solidFill>
                <a:latin typeface="Lobster"/>
                <a:ea typeface="Lobster"/>
                <a:cs typeface="Lobster"/>
                <a:sym typeface="Lobster"/>
              </a:rPr>
              <a:t>	    			</a:t>
            </a:r>
            <a:endParaRPr b="1">
              <a:solidFill>
                <a:srgbClr val="351C75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39300" y="575125"/>
            <a:ext cx="8047500" cy="42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B5394"/>
              </a:solidFill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8761D"/>
              </a:solidFill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75000" y="64300"/>
            <a:ext cx="9012000" cy="10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10800000">
            <a:off x="66000" y="4968475"/>
            <a:ext cx="9012000" cy="10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66000" y="575125"/>
            <a:ext cx="3759600" cy="4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 </a:t>
            </a:r>
            <a:r>
              <a:rPr b="1" lang="en" sz="2400" u="sng">
                <a:solidFill>
                  <a:schemeClr val="dk1"/>
                </a:solidFill>
              </a:rPr>
              <a:t>Content:</a:t>
            </a:r>
            <a:endParaRPr b="1" sz="24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“READING”</a:t>
            </a:r>
            <a:endParaRPr b="1" sz="20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●"/>
            </a:pPr>
            <a:r>
              <a:rPr b="1" lang="en" sz="1600">
                <a:solidFill>
                  <a:srgbClr val="351C75"/>
                </a:solidFill>
              </a:rPr>
              <a:t>Genre Studies - </a:t>
            </a:r>
            <a:endParaRPr b="1" sz="1600">
              <a:solidFill>
                <a:srgbClr val="351C75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○"/>
            </a:pPr>
            <a:r>
              <a:rPr b="1" lang="en" sz="1600">
                <a:solidFill>
                  <a:srgbClr val="351C75"/>
                </a:solidFill>
              </a:rPr>
              <a:t>Poetry</a:t>
            </a:r>
            <a:endParaRPr b="1" sz="1600">
              <a:solidFill>
                <a:srgbClr val="351C75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○"/>
            </a:pPr>
            <a:r>
              <a:rPr b="1" lang="en" sz="1600">
                <a:solidFill>
                  <a:srgbClr val="351C75"/>
                </a:solidFill>
              </a:rPr>
              <a:t>Prose</a:t>
            </a:r>
            <a:endParaRPr b="1" sz="1600">
              <a:solidFill>
                <a:srgbClr val="351C75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■"/>
            </a:pPr>
            <a:r>
              <a:rPr b="1" lang="en" sz="1600">
                <a:solidFill>
                  <a:srgbClr val="351C75"/>
                </a:solidFill>
              </a:rPr>
              <a:t>Fiction </a:t>
            </a:r>
            <a:endParaRPr b="1" sz="1600">
              <a:solidFill>
                <a:srgbClr val="351C75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■"/>
            </a:pPr>
            <a:r>
              <a:rPr b="1" lang="en" sz="1600">
                <a:solidFill>
                  <a:srgbClr val="351C75"/>
                </a:solidFill>
              </a:rPr>
              <a:t>Narrative NonFiction</a:t>
            </a:r>
            <a:endParaRPr b="1" sz="1600">
              <a:solidFill>
                <a:srgbClr val="351C75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■"/>
            </a:pPr>
            <a:r>
              <a:rPr b="1" lang="en" sz="1600">
                <a:solidFill>
                  <a:srgbClr val="351C75"/>
                </a:solidFill>
              </a:rPr>
              <a:t>NonFiction</a:t>
            </a:r>
            <a:endParaRPr b="1" sz="1600">
              <a:solidFill>
                <a:srgbClr val="351C75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■"/>
            </a:pPr>
            <a:r>
              <a:rPr b="1" lang="en" sz="1600">
                <a:solidFill>
                  <a:srgbClr val="351C75"/>
                </a:solidFill>
              </a:rPr>
              <a:t>Drama</a:t>
            </a:r>
            <a:endParaRPr b="1" sz="1600">
              <a:solidFill>
                <a:srgbClr val="351C75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■"/>
            </a:pPr>
            <a:r>
              <a:rPr b="1" lang="en" sz="1600">
                <a:solidFill>
                  <a:srgbClr val="351C75"/>
                </a:solidFill>
              </a:rPr>
              <a:t>Mystery</a:t>
            </a:r>
            <a:endParaRPr b="1" sz="1600">
              <a:solidFill>
                <a:srgbClr val="351C75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■"/>
            </a:pPr>
            <a:r>
              <a:rPr b="1" lang="en" sz="1600">
                <a:solidFill>
                  <a:srgbClr val="351C75"/>
                </a:solidFill>
              </a:rPr>
              <a:t>Memoir</a:t>
            </a:r>
            <a:endParaRPr b="1" sz="16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1C75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5603325" y="791300"/>
            <a:ext cx="268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5874800" y="238925"/>
            <a:ext cx="3174300" cy="3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“WRITING/LANGUAGE”</a:t>
            </a:r>
            <a:endParaRPr b="1" sz="2000">
              <a:solidFill>
                <a:srgbClr val="351C7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●"/>
            </a:pPr>
            <a:r>
              <a:rPr b="1" lang="en" sz="1600">
                <a:solidFill>
                  <a:srgbClr val="351C75"/>
                </a:solidFill>
              </a:rPr>
              <a:t>Narrative</a:t>
            </a:r>
            <a:endParaRPr b="1" sz="1600">
              <a:solidFill>
                <a:srgbClr val="351C7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●"/>
            </a:pPr>
            <a:r>
              <a:rPr b="1" lang="en" sz="1600">
                <a:solidFill>
                  <a:srgbClr val="351C75"/>
                </a:solidFill>
              </a:rPr>
              <a:t>Persuasive</a:t>
            </a:r>
            <a:endParaRPr b="1" sz="1600">
              <a:solidFill>
                <a:srgbClr val="351C7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●"/>
            </a:pPr>
            <a:r>
              <a:rPr b="1" lang="en" sz="1600">
                <a:solidFill>
                  <a:srgbClr val="351C75"/>
                </a:solidFill>
              </a:rPr>
              <a:t>Poetry</a:t>
            </a:r>
            <a:endParaRPr b="1" sz="1600">
              <a:solidFill>
                <a:srgbClr val="351C7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●"/>
            </a:pPr>
            <a:r>
              <a:rPr b="1" lang="en" sz="1600">
                <a:solidFill>
                  <a:srgbClr val="351C75"/>
                </a:solidFill>
              </a:rPr>
              <a:t>Expository</a:t>
            </a:r>
            <a:endParaRPr b="1" sz="1600">
              <a:solidFill>
                <a:srgbClr val="351C7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●"/>
            </a:pPr>
            <a:r>
              <a:rPr b="1" lang="en" sz="1600">
                <a:solidFill>
                  <a:srgbClr val="351C75"/>
                </a:solidFill>
              </a:rPr>
              <a:t>Traits of Writing</a:t>
            </a:r>
            <a:endParaRPr b="1" sz="1600">
              <a:solidFill>
                <a:srgbClr val="351C7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●"/>
            </a:pPr>
            <a:r>
              <a:rPr b="1" lang="en" sz="1600">
                <a:solidFill>
                  <a:srgbClr val="351C75"/>
                </a:solidFill>
              </a:rPr>
              <a:t>Writing Process</a:t>
            </a:r>
            <a:endParaRPr b="1" sz="1600">
              <a:solidFill>
                <a:srgbClr val="351C75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Char char="●"/>
            </a:pPr>
            <a:r>
              <a:rPr b="1" lang="en" sz="1600">
                <a:solidFill>
                  <a:srgbClr val="351C75"/>
                </a:solidFill>
              </a:rPr>
              <a:t>RAFT</a:t>
            </a:r>
            <a:endParaRPr b="1" sz="16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40007">
            <a:off x="7553350" y="296338"/>
            <a:ext cx="1390127" cy="139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38750"/>
            <a:ext cx="2780300" cy="27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3654588" y="424363"/>
            <a:ext cx="25611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8761D"/>
                </a:solidFill>
              </a:rPr>
              <a:t>“SKILLS”</a:t>
            </a:r>
            <a:endParaRPr b="1" sz="20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Blooms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Marzano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Analysis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Inference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Drawing Conclusions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Summarizing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Vocabulary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Theme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Main Idea &amp; Details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Figurative Language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Text Structures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Characterization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POV</a:t>
            </a:r>
            <a:endParaRPr b="1" sz="1600">
              <a:solidFill>
                <a:srgbClr val="38761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Char char="●"/>
            </a:pPr>
            <a:r>
              <a:rPr b="1" lang="en" sz="1600">
                <a:solidFill>
                  <a:srgbClr val="38761D"/>
                </a:solidFill>
              </a:rPr>
              <a:t>Author’s Purpose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6654850" y="2900825"/>
            <a:ext cx="187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hlinkClick r:id="rId5"/>
              </a:rPr>
              <a:t>PADLET</a:t>
            </a:r>
            <a:endParaRPr b="1"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